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2FBE2A-4F18-4A9B-A8BE-254713D4DDA0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847893E-B34A-443D-B2F0-7B7032E9AFE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50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BE2A-4F18-4A9B-A8BE-254713D4DDA0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93E-B34A-443D-B2F0-7B7032E9A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95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BE2A-4F18-4A9B-A8BE-254713D4DDA0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93E-B34A-443D-B2F0-7B7032E9AFE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307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BE2A-4F18-4A9B-A8BE-254713D4DDA0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93E-B34A-443D-B2F0-7B7032E9AFE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282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BE2A-4F18-4A9B-A8BE-254713D4DDA0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93E-B34A-443D-B2F0-7B7032E9A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647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BE2A-4F18-4A9B-A8BE-254713D4DDA0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93E-B34A-443D-B2F0-7B7032E9AFE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08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BE2A-4F18-4A9B-A8BE-254713D4DDA0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93E-B34A-443D-B2F0-7B7032E9AFE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511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BE2A-4F18-4A9B-A8BE-254713D4DDA0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93E-B34A-443D-B2F0-7B7032E9AFE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227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BE2A-4F18-4A9B-A8BE-254713D4DDA0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93E-B34A-443D-B2F0-7B7032E9AFE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95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BE2A-4F18-4A9B-A8BE-254713D4DDA0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93E-B34A-443D-B2F0-7B7032E9A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67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BE2A-4F18-4A9B-A8BE-254713D4DDA0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93E-B34A-443D-B2F0-7B7032E9AFE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0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BE2A-4F18-4A9B-A8BE-254713D4DDA0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93E-B34A-443D-B2F0-7B7032E9A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78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BE2A-4F18-4A9B-A8BE-254713D4DDA0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93E-B34A-443D-B2F0-7B7032E9AFE7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06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BE2A-4F18-4A9B-A8BE-254713D4DDA0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93E-B34A-443D-B2F0-7B7032E9AFE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84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BE2A-4F18-4A9B-A8BE-254713D4DDA0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93E-B34A-443D-B2F0-7B7032E9A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15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BE2A-4F18-4A9B-A8BE-254713D4DDA0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93E-B34A-443D-B2F0-7B7032E9AFE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83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BE2A-4F18-4A9B-A8BE-254713D4DDA0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893E-B34A-443D-B2F0-7B7032E9A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86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2FBE2A-4F18-4A9B-A8BE-254713D4DDA0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47893E-B34A-443D-B2F0-7B7032E9A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36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sz="9600" b="1" dirty="0" smtClean="0">
                <a:solidFill>
                  <a:srgbClr val="FF0000"/>
                </a:solidFill>
                <a:latin typeface="Aka-AcidGR-Calligram" panose="02000603000000000000" pitchFamily="2" charset="0"/>
                <a:ea typeface="Aka-AcidGR-Calligram" panose="02000603000000000000" pitchFamily="2" charset="0"/>
              </a:rPr>
              <a:t>Μεσολόγγι</a:t>
            </a:r>
            <a:endParaRPr lang="en-GB" sz="9600" b="1" dirty="0">
              <a:solidFill>
                <a:srgbClr val="FF0000"/>
              </a:solidFill>
              <a:latin typeface="Aka-AcidGR-Calligram" panose="02000603000000000000" pitchFamily="2" charset="0"/>
              <a:ea typeface="Aka-AcidGR-Calligram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3447" y="4749195"/>
            <a:ext cx="6905105" cy="645766"/>
          </a:xfrm>
        </p:spPr>
        <p:txBody>
          <a:bodyPr/>
          <a:lstStyle/>
          <a:p>
            <a:r>
              <a:rPr lang="el-GR" dirty="0" smtClean="0"/>
              <a:t>Δασκάλα: Λουίζα Σόλου Πιττάκαρα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56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24" y="961711"/>
            <a:ext cx="7240555" cy="497938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043404" y="1614196"/>
            <a:ext cx="2575249" cy="11569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12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Πρώτη πολιορκία του Μεσολογγίου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Τέλη φθινοπώρου του 1822</a:t>
            </a:r>
          </a:p>
          <a:p>
            <a:r>
              <a:rPr lang="el-GR" dirty="0" err="1" smtClean="0"/>
              <a:t>Ομέρ</a:t>
            </a:r>
            <a:r>
              <a:rPr lang="el-GR" dirty="0" smtClean="0"/>
              <a:t> Βρυώνης</a:t>
            </a:r>
          </a:p>
          <a:p>
            <a:r>
              <a:rPr lang="el-GR" dirty="0" smtClean="0"/>
              <a:t>Μπότσαρης – διαπραγματεύσεις  - κέρδισε χρόνο – τον χειμώνα λύθηκε η πολιορκία</a:t>
            </a:r>
          </a:p>
          <a:p>
            <a:r>
              <a:rPr lang="el-GR" dirty="0" smtClean="0"/>
              <a:t>1823 – καλοκαίρι – συνέχεια της πολιορκίας – Μουσταφά πασάς</a:t>
            </a:r>
          </a:p>
          <a:p>
            <a:r>
              <a:rPr lang="el-GR" dirty="0" smtClean="0"/>
              <a:t>Θάνατος του Μπότσαρη  - 8 Αυγούστου 1823 – στη μάχη στο Κεφαλόβρυσο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0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Δεύτερη πολιορκία Μεσολογγίου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l-GR" dirty="0"/>
              <a:t>Απρίλιο του 1825 ξεκίνησε η δεύτερη πολιορκία του Μεσολογγίου.</a:t>
            </a:r>
            <a:endParaRPr lang="en-GB" dirty="0"/>
          </a:p>
          <a:p>
            <a:pPr lvl="0"/>
            <a:r>
              <a:rPr lang="el-GR" dirty="0"/>
              <a:t>Η κατάληψη του είχε μεγάλη σημασία, καθώς </a:t>
            </a:r>
            <a:r>
              <a:rPr lang="el-GR" dirty="0" err="1"/>
              <a:t>απ</a:t>
            </a:r>
            <a:r>
              <a:rPr lang="el-GR" dirty="0"/>
              <a:t>΄ εκεί περνούσε ο ένας από τους δύο δρόμους που οδηγούσαν στην Πελοπόννησο.</a:t>
            </a:r>
            <a:endParaRPr lang="en-GB" dirty="0"/>
          </a:p>
          <a:p>
            <a:pPr lvl="0"/>
            <a:r>
              <a:rPr lang="el-GR" dirty="0"/>
              <a:t>Η πολιορκία κράτησε σχεδόν ένα χρόνο. Ο Μιαούλης εφοδίαζε τους </a:t>
            </a:r>
            <a:r>
              <a:rPr lang="el-GR" dirty="0" err="1"/>
              <a:t>πολιορκημένους</a:t>
            </a:r>
            <a:r>
              <a:rPr lang="el-GR" dirty="0"/>
              <a:t> με τρόφιμα και πολεμοφόδια σπάζοντας τον τουρκικό αποκλεισμό από τη θάλασσα.</a:t>
            </a:r>
            <a:endParaRPr lang="en-GB" dirty="0"/>
          </a:p>
          <a:p>
            <a:pPr lvl="0"/>
            <a:r>
              <a:rPr lang="el-GR" dirty="0"/>
              <a:t>Μαζί με τους Μεσολογγίτες πολεμούσαν και αρκετοί Σουλιώτες, αλλά και Φιλέλληνες, όπως ο Λόρδος Μπάιρον.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8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έξοδος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/>
              <a:t>Οι </a:t>
            </a:r>
            <a:r>
              <a:rPr lang="el-GR" dirty="0" err="1"/>
              <a:t>πολιορκημένοι</a:t>
            </a:r>
            <a:r>
              <a:rPr lang="el-GR" dirty="0"/>
              <a:t>, εξαντλημένοι από τις μάχες, τις ασθένειες και την έλλειψη τροφής και πολεμοφοδίων, αποφάσισαν να εγκαταλείψουν την πόλη με μυστική βραδινή έξοδο.</a:t>
            </a:r>
            <a:endParaRPr lang="en-GB" dirty="0"/>
          </a:p>
          <a:p>
            <a:pPr lvl="0"/>
            <a:r>
              <a:rPr lang="el-GR" dirty="0"/>
              <a:t>Η έξοδος πραγματοποιήθηκε ξημερώματα της 10</a:t>
            </a:r>
            <a:r>
              <a:rPr lang="el-GR" baseline="30000" dirty="0"/>
              <a:t>ης</a:t>
            </a:r>
            <a:r>
              <a:rPr lang="el-GR" dirty="0"/>
              <a:t> Απριλίου που ήταν η Κυριακή των Βαΐων τότε. Οι Τούρκοι επαγρυπνούσαν και κατέσφαξαν τους Μεσολογγίτες, ενώ πούλησαν ως σκλάβους όσους συνέλαβαν ζωντανούς.</a:t>
            </a:r>
            <a:endParaRPr lang="en-GB" dirty="0"/>
          </a:p>
          <a:p>
            <a:pPr lvl="0"/>
            <a:r>
              <a:rPr lang="el-GR" b="1" dirty="0"/>
              <a:t>Ο Διονύσιος Σολωμός αφιέρωσε στους Μεσολογγίτες το έργο «Ελεύθεροι </a:t>
            </a:r>
            <a:r>
              <a:rPr lang="el-GR" b="1" dirty="0" err="1"/>
              <a:t>Πολιορκημένοι</a:t>
            </a:r>
            <a:r>
              <a:rPr lang="el-GR" b="1" dirty="0" smtClean="0"/>
              <a:t>».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1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old banner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93" y="541174"/>
            <a:ext cx="10552923" cy="56450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89652" y="1129004"/>
            <a:ext cx="9815803" cy="410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l-GR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Άκρα του τάφου σιωπή στον κάμπο βασιλεύει.</a:t>
            </a:r>
            <a:br>
              <a:rPr lang="el-GR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Λαλεί πουλί, παίρνει σπυρί κι η μάνα το ζηλεύει.</a:t>
            </a:r>
            <a:br>
              <a:rPr lang="el-GR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Τα μάτια η πείνα </a:t>
            </a:r>
            <a:r>
              <a:rPr lang="el-GR" sz="2800" b="1" dirty="0" err="1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εμαύρισε</a:t>
            </a:r>
            <a:r>
              <a:rPr lang="el-GR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στα μάτια η μάνα </a:t>
            </a:r>
            <a:r>
              <a:rPr lang="el-GR" sz="2800" b="1" dirty="0" err="1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μνέει</a:t>
            </a:r>
            <a:r>
              <a:rPr lang="el-GR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στέκει ο Σουλιώτης ο καλός παράμερα και κλαίει.</a:t>
            </a:r>
            <a:br>
              <a:rPr lang="el-GR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GB" sz="2800" b="1" dirty="0" err="1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Έρμο</a:t>
            </a:r>
            <a:r>
              <a:rPr lang="en-GB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τουφέκι</a:t>
            </a:r>
            <a:r>
              <a:rPr lang="en-GB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σκοτεινό</a:t>
            </a:r>
            <a:r>
              <a:rPr lang="en-GB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τι</a:t>
            </a:r>
            <a:r>
              <a:rPr lang="en-GB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σ’ </a:t>
            </a:r>
            <a:r>
              <a:rPr lang="en-GB" sz="2800" b="1" dirty="0" err="1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έχω</a:t>
            </a:r>
            <a:r>
              <a:rPr lang="en-GB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`</a:t>
            </a:r>
            <a:r>
              <a:rPr lang="en-GB" sz="2800" b="1" dirty="0" err="1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γώ</a:t>
            </a:r>
            <a:r>
              <a:rPr lang="en-GB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στο</a:t>
            </a:r>
            <a:r>
              <a:rPr lang="en-GB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χέρι</a:t>
            </a:r>
            <a:r>
              <a:rPr lang="en-GB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en-GB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Οπ</a:t>
            </a:r>
            <a:r>
              <a:rPr lang="en-GB" sz="2800" b="1" dirty="0" err="1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ού</a:t>
            </a:r>
            <a:r>
              <a:rPr lang="en-GB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συ</a:t>
            </a:r>
            <a:r>
              <a:rPr lang="en-GB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μου</a:t>
            </a:r>
            <a:r>
              <a:rPr lang="en-GB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`</a:t>
            </a:r>
            <a:r>
              <a:rPr lang="en-GB" sz="2800" b="1" dirty="0" err="1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γινες</a:t>
            </a:r>
            <a:r>
              <a:rPr lang="en-GB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βα</a:t>
            </a:r>
            <a:r>
              <a:rPr lang="en-GB" sz="2800" b="1" dirty="0" err="1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ρύ</a:t>
            </a:r>
            <a:r>
              <a:rPr lang="en-GB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κι</a:t>
            </a:r>
            <a:r>
              <a:rPr lang="en-GB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ο </a:t>
            </a:r>
            <a:r>
              <a:rPr lang="en-GB" sz="2800" b="1" dirty="0" err="1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Αγ</a:t>
            </a:r>
            <a:r>
              <a:rPr lang="en-GB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αρηνός </a:t>
            </a:r>
            <a:r>
              <a:rPr lang="en-GB" sz="2800" b="1" dirty="0" smtClean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το </a:t>
            </a:r>
            <a:r>
              <a:rPr lang="en-GB" sz="28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ξέρει".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5402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Ο </a:t>
            </a:r>
            <a:r>
              <a:rPr lang="el-GR" b="1" dirty="0" smtClean="0">
                <a:solidFill>
                  <a:srgbClr val="FF0000"/>
                </a:solidFill>
              </a:rPr>
              <a:t>Φιλελληνισμός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794" y="2415615"/>
            <a:ext cx="10372206" cy="38438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/>
              <a:t>Φιλέλληνες ονομάζονται οι ξένοι που εμπνεύσθηκαν από την Επανάσταση του 1821 και υποστήριξαν τον αγώνα των εξεγερμένων Ελλήνων με διάφορους τρόπους.</a:t>
            </a:r>
            <a:endParaRPr lang="en-GB" dirty="0"/>
          </a:p>
          <a:p>
            <a:pPr marL="0" indent="0">
              <a:buNone/>
            </a:pPr>
            <a:r>
              <a:rPr lang="el-GR" u="sng" dirty="0"/>
              <a:t>Τρόποι υποστήριξης Φιλελλήνων:</a:t>
            </a:r>
            <a:endParaRPr lang="en-GB" dirty="0"/>
          </a:p>
          <a:p>
            <a:pPr lvl="0"/>
            <a:r>
              <a:rPr lang="el-GR" dirty="0"/>
              <a:t>Συμμετοχή σε μάχες εναντίον των Τούρκων.</a:t>
            </a:r>
            <a:endParaRPr lang="en-GB" dirty="0"/>
          </a:p>
          <a:p>
            <a:pPr lvl="0"/>
            <a:r>
              <a:rPr lang="el-GR" dirty="0"/>
              <a:t>Αποστολή χρημάτων, τροφών και πολεμοφοδίων.</a:t>
            </a:r>
            <a:endParaRPr lang="en-GB" dirty="0"/>
          </a:p>
          <a:p>
            <a:pPr lvl="0"/>
            <a:r>
              <a:rPr lang="el-GR" dirty="0"/>
              <a:t>Ηθική υποστήριξη με δημοσιεύσεις σε έντυπα και εφημερίδες, καλλιτεχνικά έργα και συναυλίες.</a:t>
            </a:r>
            <a:endParaRPr lang="en-GB" dirty="0"/>
          </a:p>
          <a:p>
            <a:pPr lvl="0"/>
            <a:r>
              <a:rPr lang="el-GR" dirty="0"/>
              <a:t>Περίθαλψη Ελλήνων προσφύγων.</a:t>
            </a:r>
            <a:endParaRPr lang="en-GB" dirty="0"/>
          </a:p>
          <a:p>
            <a:pPr marL="0" indent="0">
              <a:buNone/>
            </a:pPr>
            <a:r>
              <a:rPr lang="el-GR" u="sng" dirty="0"/>
              <a:t>Σημαντικοί Φιλέλληνες:</a:t>
            </a:r>
            <a:endParaRPr lang="en-GB" dirty="0"/>
          </a:p>
          <a:p>
            <a:pPr lvl="0"/>
            <a:r>
              <a:rPr lang="el-GR" dirty="0"/>
              <a:t>Ο Γάλλος συγγραφέας </a:t>
            </a:r>
            <a:r>
              <a:rPr lang="el-GR" b="1" dirty="0"/>
              <a:t>Βίκτωρ </a:t>
            </a:r>
            <a:r>
              <a:rPr lang="el-GR" b="1" dirty="0" err="1"/>
              <a:t>Ουγκώ</a:t>
            </a:r>
            <a:endParaRPr lang="en-GB" dirty="0"/>
          </a:p>
          <a:p>
            <a:pPr lvl="0"/>
            <a:r>
              <a:rPr lang="el-GR" dirty="0"/>
              <a:t>Ο Άγγλος νεαρός ποιητής </a:t>
            </a:r>
            <a:r>
              <a:rPr lang="el-GR" b="1" dirty="0"/>
              <a:t>λόρδος Μπάιρον</a:t>
            </a:r>
            <a:r>
              <a:rPr lang="el-GR" dirty="0"/>
              <a:t>, ο οποίος αρρώστησε και πέθανε στο Μεσολόγγι όπου πήγε για να υποστηρίξει τους </a:t>
            </a:r>
            <a:r>
              <a:rPr lang="el-GR" dirty="0" err="1"/>
              <a:t>πολιορκημένους</a:t>
            </a:r>
            <a:r>
              <a:rPr lang="el-GR" dirty="0"/>
              <a:t> Μεσολογγίτες</a:t>
            </a:r>
            <a:r>
              <a:rPr lang="el-GR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850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299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Aka-AcidGR-Calligram</vt:lpstr>
      <vt:lpstr>Arial</vt:lpstr>
      <vt:lpstr>Calibri</vt:lpstr>
      <vt:lpstr>Garamond</vt:lpstr>
      <vt:lpstr>Segoe Script</vt:lpstr>
      <vt:lpstr>Times New Roman</vt:lpstr>
      <vt:lpstr>Organic</vt:lpstr>
      <vt:lpstr>Μεσολόγγι</vt:lpstr>
      <vt:lpstr>PowerPoint Presentation</vt:lpstr>
      <vt:lpstr>Πρώτη πολιορκία του Μεσολογγίου</vt:lpstr>
      <vt:lpstr>Δεύτερη πολιορκία Μεσολογγίου</vt:lpstr>
      <vt:lpstr>Η έξοδος</vt:lpstr>
      <vt:lpstr>PowerPoint Presentation</vt:lpstr>
      <vt:lpstr>Ο Φιλελληνισμός</vt:lpstr>
    </vt:vector>
  </TitlesOfParts>
  <Company>Ministry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Μεσολόγγι</dc:title>
  <dc:creator>Teacher</dc:creator>
  <cp:lastModifiedBy>Teacher</cp:lastModifiedBy>
  <cp:revision>4</cp:revision>
  <dcterms:created xsi:type="dcterms:W3CDTF">2022-03-20T07:14:39Z</dcterms:created>
  <dcterms:modified xsi:type="dcterms:W3CDTF">2022-03-20T07:38:31Z</dcterms:modified>
</cp:coreProperties>
</file>